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C9260-4AB8-444E-B1B8-53AFE3D103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97AF87-74B4-4CA3-B9F9-D644F2323E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D20F6-8528-46B9-9F24-6D26D9364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5E279-95C7-409A-A89B-C4826B9550B2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35F8D-D791-4490-B98D-88D793E92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42606-A787-4402-B6D3-20BA43376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AC0F-8A9C-4E81-A4AD-E578ECE53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925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34F2C-2265-4390-A217-31B84725E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1E9FC-81F9-44FB-9879-D2EBFD7265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AEAC66-2068-4E51-938F-1123233E6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5E279-95C7-409A-A89B-C4826B9550B2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AC6BD-952C-4EDD-BB3C-AEAD03EC4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050AF-3147-4766-83B7-674400324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AC0F-8A9C-4E81-A4AD-E578ECE53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457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F648C-6210-4CCB-80B7-DEE9FE767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DBB1C4-793C-475A-BBCE-193A171833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030FC1-2C49-4D6E-9545-B2AC366D8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5E279-95C7-409A-A89B-C4826B9550B2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DE504-7293-4FE3-8D0C-EE0299E8A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6EFBF-4C18-46EC-AF80-2F5DCB83B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AC0F-8A9C-4E81-A4AD-E578ECE53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360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AFEE4-EDBE-4B5F-B75B-12DAB0FF1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E431B1-88B1-4C3F-A919-3A63F8249B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45091C-2A69-4726-8246-0F277CFCB3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2CE4B8-D29F-4AFD-8E02-624EBBC7F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5E279-95C7-409A-A89B-C4826B9550B2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E95788-8129-4C90-9695-A4F5AED33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58F47E-B5BA-48B3-8ED6-34B68319A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AC0F-8A9C-4E81-A4AD-E578ECE53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63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DFFE6-963E-422D-BB28-5FADA6C48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49B821-AA6C-4012-A658-D9DC6BF4C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FFB606-44BB-4F2A-9661-D7561FEC88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B4450B-ED22-4117-855D-B83299C9BC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72D8B1-852F-4F16-8FD4-E84D7F527C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130CF1-87D5-4DCB-BB95-B0C87CA3B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5E279-95C7-409A-A89B-C4826B9550B2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71368E-E953-45EB-9250-099BB8925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8BA76-801A-49CF-BB11-030E8F341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AC0F-8A9C-4E81-A4AD-E578ECE53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953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DBDEB-F93D-4812-83FC-66F9BE8C2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3E1266-E6B4-4418-A7A3-3D7469E2E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5E279-95C7-409A-A89B-C4826B9550B2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A43E73-D538-44DF-805B-246D723BE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128DC8-2F87-4FC3-89CE-50BBBBB9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AC0F-8A9C-4E81-A4AD-E578ECE53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77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CC4E8F-D352-493F-93FB-E577201D8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5E279-95C7-409A-A89B-C4826B9550B2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57318F-EDC7-4D28-AB7C-7DEE3374A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9EC01E-B7FB-4592-ADDB-C5F2748B5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AC0F-8A9C-4E81-A4AD-E578ECE53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502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31796-4F9E-4A7A-A04D-101BB864D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AB4F4-39BF-4F0B-8DC5-C3FF3C2BE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2B5663-AE71-4C43-9243-157D77C156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8F1E04-A553-4D08-B006-9CB406080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5E279-95C7-409A-A89B-C4826B9550B2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639F45-E079-487B-9BEF-261B5029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2D03A6-CA49-4917-9235-2FD479DBA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AC0F-8A9C-4E81-A4AD-E578ECE53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745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D514A-DDAE-4F83-96B6-C74652319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E2D93E-F5A2-4537-90BD-DB7B6065F4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95867B-44D3-45F2-9130-4D1691E5AE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DD9DAE-B21C-4E54-AA79-A571E0E21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5E279-95C7-409A-A89B-C4826B9550B2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AFFFE0-526C-4132-9558-F81CC7E7B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E24BD5-3F4B-4725-96D0-D896272EF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AC0F-8A9C-4E81-A4AD-E578ECE53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476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23498-9372-4DBB-AE1A-FD85B20C7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93171A-7581-448F-9DCE-50D4A73CE6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25AA2-3E82-45F9-B315-AB070C83A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5E279-95C7-409A-A89B-C4826B9550B2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5826F-D642-4651-9498-E6CA2E05D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F52E1F-BF1B-4163-AF71-51E8C256C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AC0F-8A9C-4E81-A4AD-E578ECE53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628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FBF626-1AD8-4EE4-81C3-D9180E055A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AE8591-8B70-45FD-8529-F4B7D222C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39A2B7-4099-4EA1-8ADE-9DCC6F2F1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5E279-95C7-409A-A89B-C4826B9550B2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3BE817-FCA2-430B-A532-754645039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E800C-D490-4383-933A-F59419405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AC0F-8A9C-4E81-A4AD-E578ECE53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206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038AED-C535-4DB3-BC87-45B00A4D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71CD7-EA02-463E-B6AE-60D231EA9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E3DB1-6F7F-4F82-B83D-B395AE55A9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5E279-95C7-409A-A89B-C4826B9550B2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20851-909B-4F57-B48B-A7B42C749D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241A3-B3EF-40EB-93E7-4527D1F1E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8AC0F-8A9C-4E81-A4AD-E578ECE53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604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9E950-6C1D-4462-9596-EA11FFB7D0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Maldon URC Audio Block Diagram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7F5432-E016-4669-8AA4-35312B7A71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V0.1</a:t>
            </a:r>
          </a:p>
        </p:txBody>
      </p:sp>
    </p:spTree>
    <p:extLst>
      <p:ext uri="{BB962C8B-B14F-4D97-AF65-F5344CB8AC3E}">
        <p14:creationId xmlns:p14="http://schemas.microsoft.com/office/powerpoint/2010/main" val="1210277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 79">
            <a:extLst>
              <a:ext uri="{FF2B5EF4-FFF2-40B4-BE49-F238E27FC236}">
                <a16:creationId xmlns:a16="http://schemas.microsoft.com/office/drawing/2014/main" id="{DF9E4023-7172-4849-8ED2-ACE1D3B66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4143" y="4199646"/>
            <a:ext cx="1172285" cy="368300"/>
          </a:xfrm>
          <a:prstGeom prst="rect">
            <a:avLst/>
          </a:prstGeom>
          <a:solidFill>
            <a:srgbClr val="FF33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en-US" dirty="0"/>
              <a:t>Gallery Power Amp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B45363DE-221F-4BCE-A88B-2880C99E8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127" y="119943"/>
            <a:ext cx="7776039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 b="1" u="sng" dirty="0"/>
              <a:t>PROPOSED AUDIO SYSTEM BLOCK DIAGRAM V0.1</a:t>
            </a:r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1965A16B-10B2-47AF-A93C-C1FEDD3DF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7905" y="5139083"/>
            <a:ext cx="2874963" cy="12827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GB" alt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CA59F445-16DE-4B9B-A15C-162286BD8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27" y="5318126"/>
            <a:ext cx="1588576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 dirty="0" err="1"/>
              <a:t>AudioDesk</a:t>
            </a:r>
            <a:endParaRPr lang="en-US" altLang="en-US" sz="2400" dirty="0"/>
          </a:p>
        </p:txBody>
      </p:sp>
      <p:sp>
        <p:nvSpPr>
          <p:cNvPr id="2057" name="Line 13">
            <a:extLst>
              <a:ext uri="{FF2B5EF4-FFF2-40B4-BE49-F238E27FC236}">
                <a16:creationId xmlns:a16="http://schemas.microsoft.com/office/drawing/2014/main" id="{5C3448BB-6FD6-488E-B0EE-541CCBEE685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976" y="1828800"/>
            <a:ext cx="0" cy="34290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8" name="Line 14">
            <a:extLst>
              <a:ext uri="{FF2B5EF4-FFF2-40B4-BE49-F238E27FC236}">
                <a16:creationId xmlns:a16="http://schemas.microsoft.com/office/drawing/2014/main" id="{F348BA85-15D1-4BA7-A190-5BF0F6C364E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6403" y="5247119"/>
            <a:ext cx="2026635" cy="10681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9" name="Rectangle 15">
            <a:extLst>
              <a:ext uri="{FF2B5EF4-FFF2-40B4-BE49-F238E27FC236}">
                <a16:creationId xmlns:a16="http://schemas.microsoft.com/office/drawing/2014/main" id="{554AA56E-B9D2-4DCC-8610-A5FCE3E21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83" y="3564406"/>
            <a:ext cx="625171" cy="308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 dirty="0"/>
              <a:t>Snake</a:t>
            </a:r>
          </a:p>
        </p:txBody>
      </p:sp>
      <p:sp>
        <p:nvSpPr>
          <p:cNvPr id="2060" name="Line 16">
            <a:extLst>
              <a:ext uri="{FF2B5EF4-FFF2-40B4-BE49-F238E27FC236}">
                <a16:creationId xmlns:a16="http://schemas.microsoft.com/office/drawing/2014/main" id="{2209B092-FE0C-413E-B1DC-836E07FD9C7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99501" y="5365467"/>
            <a:ext cx="1410900" cy="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61" name="Line 17">
            <a:extLst>
              <a:ext uri="{FF2B5EF4-FFF2-40B4-BE49-F238E27FC236}">
                <a16:creationId xmlns:a16="http://schemas.microsoft.com/office/drawing/2014/main" id="{01B5B79E-71A7-4E6D-8AFC-D2638B1E4F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62556" y="4575627"/>
            <a:ext cx="6393" cy="5557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65" name="AutoShape 21">
            <a:extLst>
              <a:ext uri="{FF2B5EF4-FFF2-40B4-BE49-F238E27FC236}">
                <a16:creationId xmlns:a16="http://schemas.microsoft.com/office/drawing/2014/main" id="{9F544888-9F41-4DA0-ACA4-489D10D2C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4101" y="615950"/>
            <a:ext cx="317500" cy="368300"/>
          </a:xfrm>
          <a:prstGeom prst="rtTriangle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GB" altLang="en-US"/>
          </a:p>
        </p:txBody>
      </p:sp>
      <p:sp>
        <p:nvSpPr>
          <p:cNvPr id="2066" name="AutoShape 22">
            <a:extLst>
              <a:ext uri="{FF2B5EF4-FFF2-40B4-BE49-F238E27FC236}">
                <a16:creationId xmlns:a16="http://schemas.microsoft.com/office/drawing/2014/main" id="{0A4C38AA-6B0E-408E-8591-580681BD6D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6851" y="615950"/>
            <a:ext cx="317500" cy="368300"/>
          </a:xfrm>
          <a:prstGeom prst="rtTriangle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GB" altLang="en-US"/>
          </a:p>
        </p:txBody>
      </p:sp>
      <p:sp>
        <p:nvSpPr>
          <p:cNvPr id="2067" name="AutoShape 23">
            <a:extLst>
              <a:ext uri="{FF2B5EF4-FFF2-40B4-BE49-F238E27FC236}">
                <a16:creationId xmlns:a16="http://schemas.microsoft.com/office/drawing/2014/main" id="{F9DC10BF-89E1-4E29-AF53-43FB9318D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4901" y="615950"/>
            <a:ext cx="317500" cy="368300"/>
          </a:xfrm>
          <a:prstGeom prst="rtTriangle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GB" altLang="en-US"/>
          </a:p>
        </p:txBody>
      </p:sp>
      <p:sp>
        <p:nvSpPr>
          <p:cNvPr id="2068" name="AutoShape 24">
            <a:extLst>
              <a:ext uri="{FF2B5EF4-FFF2-40B4-BE49-F238E27FC236}">
                <a16:creationId xmlns:a16="http://schemas.microsoft.com/office/drawing/2014/main" id="{F711A58A-00AA-44DE-A215-B5881FFF4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1" y="615950"/>
            <a:ext cx="317500" cy="368300"/>
          </a:xfrm>
          <a:prstGeom prst="rtTriangle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GB" altLang="en-US" dirty="0"/>
          </a:p>
        </p:txBody>
      </p:sp>
      <p:sp>
        <p:nvSpPr>
          <p:cNvPr id="2070" name="Line 26">
            <a:extLst>
              <a:ext uri="{FF2B5EF4-FFF2-40B4-BE49-F238E27FC236}">
                <a16:creationId xmlns:a16="http://schemas.microsoft.com/office/drawing/2014/main" id="{3BC664CD-2691-48B6-A9E9-0DF4132A35D5}"/>
              </a:ext>
            </a:extLst>
          </p:cNvPr>
          <p:cNvSpPr>
            <a:spLocks noChangeShapeType="1"/>
          </p:cNvSpPr>
          <p:nvPr/>
        </p:nvSpPr>
        <p:spPr bwMode="auto">
          <a:xfrm>
            <a:off x="1242700" y="2697028"/>
            <a:ext cx="8753" cy="82012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71" name="Line 27">
            <a:extLst>
              <a:ext uri="{FF2B5EF4-FFF2-40B4-BE49-F238E27FC236}">
                <a16:creationId xmlns:a16="http://schemas.microsoft.com/office/drawing/2014/main" id="{840702E9-2D0B-412B-8D35-E9C3319D89F7}"/>
              </a:ext>
            </a:extLst>
          </p:cNvPr>
          <p:cNvSpPr>
            <a:spLocks noChangeShapeType="1"/>
          </p:cNvSpPr>
          <p:nvPr/>
        </p:nvSpPr>
        <p:spPr bwMode="auto">
          <a:xfrm>
            <a:off x="1268959" y="3504767"/>
            <a:ext cx="79719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72" name="Line 28">
            <a:extLst>
              <a:ext uri="{FF2B5EF4-FFF2-40B4-BE49-F238E27FC236}">
                <a16:creationId xmlns:a16="http://schemas.microsoft.com/office/drawing/2014/main" id="{914592D8-9622-429A-A61B-0C941E3FE2D7}"/>
              </a:ext>
            </a:extLst>
          </p:cNvPr>
          <p:cNvSpPr>
            <a:spLocks noChangeShapeType="1"/>
          </p:cNvSpPr>
          <p:nvPr/>
        </p:nvSpPr>
        <p:spPr bwMode="auto">
          <a:xfrm>
            <a:off x="2074919" y="3505993"/>
            <a:ext cx="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73" name="Line 29">
            <a:extLst>
              <a:ext uri="{FF2B5EF4-FFF2-40B4-BE49-F238E27FC236}">
                <a16:creationId xmlns:a16="http://schemas.microsoft.com/office/drawing/2014/main" id="{AEADB8DD-46A9-4074-9E41-EE1C7F0FD1F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557869" y="1659307"/>
            <a:ext cx="4779471" cy="1215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83" name="Line 39">
            <a:extLst>
              <a:ext uri="{FF2B5EF4-FFF2-40B4-BE49-F238E27FC236}">
                <a16:creationId xmlns:a16="http://schemas.microsoft.com/office/drawing/2014/main" id="{CCE21F32-D43C-4271-AC96-113A6C18EB81}"/>
              </a:ext>
            </a:extLst>
          </p:cNvPr>
          <p:cNvSpPr>
            <a:spLocks noChangeShapeType="1"/>
          </p:cNvSpPr>
          <p:nvPr/>
        </p:nvSpPr>
        <p:spPr bwMode="auto">
          <a:xfrm>
            <a:off x="5848350" y="990599"/>
            <a:ext cx="26509" cy="64254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84" name="Line 40">
            <a:extLst>
              <a:ext uri="{FF2B5EF4-FFF2-40B4-BE49-F238E27FC236}">
                <a16:creationId xmlns:a16="http://schemas.microsoft.com/office/drawing/2014/main" id="{6C523444-49B3-42DE-BC26-038248180F8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43650" y="990599"/>
            <a:ext cx="1" cy="68086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85" name="Line 41">
            <a:extLst>
              <a:ext uri="{FF2B5EF4-FFF2-40B4-BE49-F238E27FC236}">
                <a16:creationId xmlns:a16="http://schemas.microsoft.com/office/drawing/2014/main" id="{E3905C42-D279-49F8-8164-A8C0CADFEC78}"/>
              </a:ext>
            </a:extLst>
          </p:cNvPr>
          <p:cNvSpPr>
            <a:spLocks noChangeShapeType="1"/>
          </p:cNvSpPr>
          <p:nvPr/>
        </p:nvSpPr>
        <p:spPr bwMode="auto">
          <a:xfrm>
            <a:off x="6756401" y="99060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2101" name="Group 62">
            <a:extLst>
              <a:ext uri="{FF2B5EF4-FFF2-40B4-BE49-F238E27FC236}">
                <a16:creationId xmlns:a16="http://schemas.microsoft.com/office/drawing/2014/main" id="{E76ECFDC-485F-471E-8258-AD20C1FD9A7F}"/>
              </a:ext>
            </a:extLst>
          </p:cNvPr>
          <p:cNvGrpSpPr>
            <a:grpSpLocks/>
          </p:cNvGrpSpPr>
          <p:nvPr/>
        </p:nvGrpSpPr>
        <p:grpSpPr bwMode="auto">
          <a:xfrm>
            <a:off x="1087353" y="1864516"/>
            <a:ext cx="481013" cy="825500"/>
            <a:chOff x="1512" y="1540"/>
            <a:chExt cx="303" cy="520"/>
          </a:xfrm>
        </p:grpSpPr>
        <p:sp>
          <p:nvSpPr>
            <p:cNvPr id="2150" name="AutoShape 59">
              <a:extLst>
                <a:ext uri="{FF2B5EF4-FFF2-40B4-BE49-F238E27FC236}">
                  <a16:creationId xmlns:a16="http://schemas.microsoft.com/office/drawing/2014/main" id="{F4351626-570E-4A21-BA9A-ABA90129D9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2" y="1540"/>
              <a:ext cx="303" cy="520"/>
            </a:xfrm>
            <a:prstGeom prst="cube">
              <a:avLst>
                <a:gd name="adj" fmla="val 24995"/>
              </a:avLst>
            </a:prstGeom>
            <a:solidFill>
              <a:srgbClr val="0000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GB" altLang="en-US"/>
            </a:p>
          </p:txBody>
        </p:sp>
        <p:sp>
          <p:nvSpPr>
            <p:cNvPr id="2151" name="Oval 60">
              <a:extLst>
                <a:ext uri="{FF2B5EF4-FFF2-40B4-BE49-F238E27FC236}">
                  <a16:creationId xmlns:a16="http://schemas.microsoft.com/office/drawing/2014/main" id="{F5967DEC-87BC-4D4E-95D0-E8802802B7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3" y="1876"/>
              <a:ext cx="148" cy="136"/>
            </a:xfrm>
            <a:prstGeom prst="ellipse">
              <a:avLst/>
            </a:prstGeom>
            <a:solidFill>
              <a:srgbClr val="00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GB" altLang="en-US"/>
            </a:p>
          </p:txBody>
        </p:sp>
        <p:sp>
          <p:nvSpPr>
            <p:cNvPr id="2152" name="AutoShape 61">
              <a:extLst>
                <a:ext uri="{FF2B5EF4-FFF2-40B4-BE49-F238E27FC236}">
                  <a16:creationId xmlns:a16="http://schemas.microsoft.com/office/drawing/2014/main" id="{83914F4A-6931-4273-A34B-8AA61BEA65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3" y="1684"/>
              <a:ext cx="148" cy="40"/>
            </a:xfrm>
            <a:prstGeom prst="roundRect">
              <a:avLst>
                <a:gd name="adj" fmla="val 12495"/>
              </a:avLst>
            </a:prstGeom>
            <a:solidFill>
              <a:srgbClr val="00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GB" altLang="en-US"/>
            </a:p>
          </p:txBody>
        </p:sp>
      </p:grpSp>
      <p:grpSp>
        <p:nvGrpSpPr>
          <p:cNvPr id="2102" name="Group 66">
            <a:extLst>
              <a:ext uri="{FF2B5EF4-FFF2-40B4-BE49-F238E27FC236}">
                <a16:creationId xmlns:a16="http://schemas.microsoft.com/office/drawing/2014/main" id="{22D7EC50-0848-4697-B03A-84327F3007ED}"/>
              </a:ext>
            </a:extLst>
          </p:cNvPr>
          <p:cNvGrpSpPr>
            <a:grpSpLocks/>
          </p:cNvGrpSpPr>
          <p:nvPr/>
        </p:nvGrpSpPr>
        <p:grpSpPr bwMode="auto">
          <a:xfrm>
            <a:off x="2309964" y="1913332"/>
            <a:ext cx="482600" cy="825500"/>
            <a:chOff x="2655" y="1540"/>
            <a:chExt cx="304" cy="520"/>
          </a:xfrm>
        </p:grpSpPr>
        <p:sp>
          <p:nvSpPr>
            <p:cNvPr id="2147" name="AutoShape 63">
              <a:extLst>
                <a:ext uri="{FF2B5EF4-FFF2-40B4-BE49-F238E27FC236}">
                  <a16:creationId xmlns:a16="http://schemas.microsoft.com/office/drawing/2014/main" id="{77E4296B-B4BA-44C4-80BD-AC64CDAFC1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5" y="1540"/>
              <a:ext cx="304" cy="520"/>
            </a:xfrm>
            <a:prstGeom prst="cube">
              <a:avLst>
                <a:gd name="adj" fmla="val 24995"/>
              </a:avLst>
            </a:prstGeom>
            <a:solidFill>
              <a:srgbClr val="0000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GB" altLang="en-US"/>
            </a:p>
          </p:txBody>
        </p:sp>
        <p:sp>
          <p:nvSpPr>
            <p:cNvPr id="2148" name="Oval 64">
              <a:extLst>
                <a:ext uri="{FF2B5EF4-FFF2-40B4-BE49-F238E27FC236}">
                  <a16:creationId xmlns:a16="http://schemas.microsoft.com/office/drawing/2014/main" id="{ED8A8E2C-DB76-47B2-A54D-F7932FF5D2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7" y="1876"/>
              <a:ext cx="148" cy="136"/>
            </a:xfrm>
            <a:prstGeom prst="ellipse">
              <a:avLst/>
            </a:prstGeom>
            <a:solidFill>
              <a:srgbClr val="00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GB" altLang="en-US"/>
            </a:p>
          </p:txBody>
        </p:sp>
        <p:sp>
          <p:nvSpPr>
            <p:cNvPr id="2149" name="AutoShape 65">
              <a:extLst>
                <a:ext uri="{FF2B5EF4-FFF2-40B4-BE49-F238E27FC236}">
                  <a16:creationId xmlns:a16="http://schemas.microsoft.com/office/drawing/2014/main" id="{1011EDE6-BDA1-42C9-8976-5804078BE4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7" y="1684"/>
              <a:ext cx="148" cy="40"/>
            </a:xfrm>
            <a:prstGeom prst="octagon">
              <a:avLst>
                <a:gd name="adj" fmla="val 29282"/>
              </a:avLst>
            </a:prstGeom>
            <a:solidFill>
              <a:srgbClr val="0000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GB" altLang="en-US"/>
            </a:p>
          </p:txBody>
        </p:sp>
      </p:grpSp>
      <p:sp>
        <p:nvSpPr>
          <p:cNvPr id="2116" name="AutoShape 90">
            <a:extLst>
              <a:ext uri="{FF2B5EF4-FFF2-40B4-BE49-F238E27FC236}">
                <a16:creationId xmlns:a16="http://schemas.microsoft.com/office/drawing/2014/main" id="{C802D9CD-940D-446F-94C5-2EAC4FDEC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9601" y="615950"/>
            <a:ext cx="317500" cy="368300"/>
          </a:xfrm>
          <a:prstGeom prst="rtTriangle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GB" altLang="en-US"/>
          </a:p>
        </p:txBody>
      </p:sp>
      <p:sp>
        <p:nvSpPr>
          <p:cNvPr id="2117" name="AutoShape 91">
            <a:extLst>
              <a:ext uri="{FF2B5EF4-FFF2-40B4-BE49-F238E27FC236}">
                <a16:creationId xmlns:a16="http://schemas.microsoft.com/office/drawing/2014/main" id="{5F4DDC4A-F486-45C0-AE21-E829D8AC1A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7651" y="615950"/>
            <a:ext cx="317500" cy="368300"/>
          </a:xfrm>
          <a:prstGeom prst="rtTriangle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GB" altLang="en-US"/>
          </a:p>
        </p:txBody>
      </p:sp>
      <p:sp>
        <p:nvSpPr>
          <p:cNvPr id="2118" name="Line 92">
            <a:extLst>
              <a:ext uri="{FF2B5EF4-FFF2-40B4-BE49-F238E27FC236}">
                <a16:creationId xmlns:a16="http://schemas.microsoft.com/office/drawing/2014/main" id="{411CDE43-E4F1-4E54-A973-C572471AF077}"/>
              </a:ext>
            </a:extLst>
          </p:cNvPr>
          <p:cNvSpPr>
            <a:spLocks noChangeShapeType="1"/>
          </p:cNvSpPr>
          <p:nvPr/>
        </p:nvSpPr>
        <p:spPr bwMode="auto">
          <a:xfrm>
            <a:off x="1567382" y="1605907"/>
            <a:ext cx="4298425" cy="1651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21" name="Line 95">
            <a:extLst>
              <a:ext uri="{FF2B5EF4-FFF2-40B4-BE49-F238E27FC236}">
                <a16:creationId xmlns:a16="http://schemas.microsoft.com/office/drawing/2014/main" id="{9129D492-4D65-482B-AD5E-5D0E7505729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153849" y="4064901"/>
            <a:ext cx="8761" cy="17875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23" name="Line 97">
            <a:extLst>
              <a:ext uri="{FF2B5EF4-FFF2-40B4-BE49-F238E27FC236}">
                <a16:creationId xmlns:a16="http://schemas.microsoft.com/office/drawing/2014/main" id="{CD74D702-563F-4BCE-9551-742A431611F9}"/>
              </a:ext>
            </a:extLst>
          </p:cNvPr>
          <p:cNvSpPr>
            <a:spLocks noChangeShapeType="1"/>
          </p:cNvSpPr>
          <p:nvPr/>
        </p:nvSpPr>
        <p:spPr bwMode="auto">
          <a:xfrm>
            <a:off x="1567382" y="1529708"/>
            <a:ext cx="3868217" cy="634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24" name="Line 98">
            <a:extLst>
              <a:ext uri="{FF2B5EF4-FFF2-40B4-BE49-F238E27FC236}">
                <a16:creationId xmlns:a16="http://schemas.microsoft.com/office/drawing/2014/main" id="{5F428323-E7FB-4F4A-81BC-166AAE9C076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435600" y="990599"/>
            <a:ext cx="6349" cy="53340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25" name="Line 99">
            <a:extLst>
              <a:ext uri="{FF2B5EF4-FFF2-40B4-BE49-F238E27FC236}">
                <a16:creationId xmlns:a16="http://schemas.microsoft.com/office/drawing/2014/main" id="{4C8CAAD6-0E66-41F3-91CE-C5CBB7882E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67382" y="1447799"/>
            <a:ext cx="3455469" cy="634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26" name="Line 100">
            <a:extLst>
              <a:ext uri="{FF2B5EF4-FFF2-40B4-BE49-F238E27FC236}">
                <a16:creationId xmlns:a16="http://schemas.microsoft.com/office/drawing/2014/main" id="{CE27A54F-F779-4FD4-A45D-60E991AEB6F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22851" y="9906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B8778E5-5930-47F5-9817-AD8AE803F2D8}"/>
              </a:ext>
            </a:extLst>
          </p:cNvPr>
          <p:cNvGrpSpPr/>
          <p:nvPr/>
        </p:nvGrpSpPr>
        <p:grpSpPr>
          <a:xfrm>
            <a:off x="89341" y="1252010"/>
            <a:ext cx="1493443" cy="568092"/>
            <a:chOff x="1083712" y="1260707"/>
            <a:chExt cx="1493443" cy="568092"/>
          </a:xfrm>
        </p:grpSpPr>
        <p:sp>
          <p:nvSpPr>
            <p:cNvPr id="2129" name="Rectangle 103">
              <a:extLst>
                <a:ext uri="{FF2B5EF4-FFF2-40B4-BE49-F238E27FC236}">
                  <a16:creationId xmlns:a16="http://schemas.microsoft.com/office/drawing/2014/main" id="{4ADC8097-A541-4CA9-BD41-663E00ABB4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3712" y="1260707"/>
              <a:ext cx="1478041" cy="568092"/>
            </a:xfrm>
            <a:prstGeom prst="rect">
              <a:avLst/>
            </a:prstGeom>
            <a:solidFill>
              <a:srgbClr val="3366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GB" altLang="en-US"/>
            </a:p>
          </p:txBody>
        </p:sp>
        <p:sp>
          <p:nvSpPr>
            <p:cNvPr id="2130" name="Rectangle 104">
              <a:extLst>
                <a:ext uri="{FF2B5EF4-FFF2-40B4-BE49-F238E27FC236}">
                  <a16:creationId xmlns:a16="http://schemas.microsoft.com/office/drawing/2014/main" id="{3C041AC0-6B4D-4A38-A28B-842977ED7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7464" y="1321189"/>
              <a:ext cx="1289691" cy="462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sz="1200" dirty="0"/>
                <a:t>Input Output </a:t>
              </a:r>
              <a:r>
                <a:rPr lang="en-US" altLang="en-US" sz="1200" dirty="0" err="1"/>
                <a:t>XLRs</a:t>
              </a:r>
              <a:endParaRPr lang="en-US" altLang="en-US" sz="1200" dirty="0"/>
            </a:p>
          </p:txBody>
        </p:sp>
      </p:grpSp>
      <p:sp>
        <p:nvSpPr>
          <p:cNvPr id="110" name="Line 16">
            <a:extLst>
              <a:ext uri="{FF2B5EF4-FFF2-40B4-BE49-F238E27FC236}">
                <a16:creationId xmlns:a16="http://schemas.microsoft.com/office/drawing/2014/main" id="{A5CA6A1F-83D9-48AC-86B3-2018BC4BD5D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83174" y="4561211"/>
            <a:ext cx="5890" cy="55942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1" name="Line 16">
            <a:extLst>
              <a:ext uri="{FF2B5EF4-FFF2-40B4-BE49-F238E27FC236}">
                <a16:creationId xmlns:a16="http://schemas.microsoft.com/office/drawing/2014/main" id="{5033EE60-914B-4E51-AEA7-4916898D049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19630" y="4721054"/>
            <a:ext cx="1069551" cy="10249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" name="Line 16">
            <a:extLst>
              <a:ext uri="{FF2B5EF4-FFF2-40B4-BE49-F238E27FC236}">
                <a16:creationId xmlns:a16="http://schemas.microsoft.com/office/drawing/2014/main" id="{CBF27DC8-41A3-4C77-AFCC-A12F32D85EB8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8448" y="4575627"/>
            <a:ext cx="39" cy="155676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3" name="Line 28">
            <a:extLst>
              <a:ext uri="{FF2B5EF4-FFF2-40B4-BE49-F238E27FC236}">
                <a16:creationId xmlns:a16="http://schemas.microsoft.com/office/drawing/2014/main" id="{88F76CD5-BCC8-499B-8AB0-362066001BB3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8366" y="2734517"/>
            <a:ext cx="8761" cy="143899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4" name="Rectangle 79">
            <a:extLst>
              <a:ext uri="{FF2B5EF4-FFF2-40B4-BE49-F238E27FC236}">
                <a16:creationId xmlns:a16="http://schemas.microsoft.com/office/drawing/2014/main" id="{C13A72E5-03FB-474B-A33E-0D7EFE9E7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9451" y="4207327"/>
            <a:ext cx="1104900" cy="368300"/>
          </a:xfrm>
          <a:prstGeom prst="rect">
            <a:avLst/>
          </a:prstGeom>
          <a:solidFill>
            <a:srgbClr val="FF33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en-US" dirty="0"/>
              <a:t>Hearing Loop AMP</a:t>
            </a:r>
          </a:p>
        </p:txBody>
      </p:sp>
      <p:sp>
        <p:nvSpPr>
          <p:cNvPr id="115" name="Rectangle 15">
            <a:extLst>
              <a:ext uri="{FF2B5EF4-FFF2-40B4-BE49-F238E27FC236}">
                <a16:creationId xmlns:a16="http://schemas.microsoft.com/office/drawing/2014/main" id="{7F89FF5D-521B-42E4-A446-94AAC55914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5276" y="4758779"/>
            <a:ext cx="910506" cy="308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 dirty="0"/>
              <a:t>Main Mix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89574DB-5267-4724-8556-C10FDB27A42F}"/>
              </a:ext>
            </a:extLst>
          </p:cNvPr>
          <p:cNvGrpSpPr/>
          <p:nvPr/>
        </p:nvGrpSpPr>
        <p:grpSpPr>
          <a:xfrm>
            <a:off x="4962556" y="3734773"/>
            <a:ext cx="371475" cy="354543"/>
            <a:chOff x="4720752" y="3080100"/>
            <a:chExt cx="371475" cy="354543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A3789FC2-2945-49D5-B493-C67B8451621A}"/>
                </a:ext>
              </a:extLst>
            </p:cNvPr>
            <p:cNvSpPr/>
            <p:nvPr/>
          </p:nvSpPr>
          <p:spPr>
            <a:xfrm>
              <a:off x="4751273" y="3124200"/>
              <a:ext cx="310432" cy="27834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BE8EAE78-E5A5-4761-A02A-845C7B73587F}"/>
                </a:ext>
              </a:extLst>
            </p:cNvPr>
            <p:cNvSpPr/>
            <p:nvPr/>
          </p:nvSpPr>
          <p:spPr>
            <a:xfrm>
              <a:off x="4720752" y="3080100"/>
              <a:ext cx="371475" cy="35454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0" name="Rectangle 15">
            <a:extLst>
              <a:ext uri="{FF2B5EF4-FFF2-40B4-BE49-F238E27FC236}">
                <a16:creationId xmlns:a16="http://schemas.microsoft.com/office/drawing/2014/main" id="{8DC7843B-ABDF-4DCF-9808-4B44C97A7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5464" y="4645766"/>
            <a:ext cx="868828" cy="40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Main Mix</a:t>
            </a:r>
          </a:p>
          <a:p>
            <a:r>
              <a:rPr lang="en-US" altLang="en-US" dirty="0"/>
              <a:t> minus music</a:t>
            </a:r>
          </a:p>
        </p:txBody>
      </p:sp>
      <p:sp>
        <p:nvSpPr>
          <p:cNvPr id="124" name="Rectangle 15">
            <a:extLst>
              <a:ext uri="{FF2B5EF4-FFF2-40B4-BE49-F238E27FC236}">
                <a16:creationId xmlns:a16="http://schemas.microsoft.com/office/drawing/2014/main" id="{7CC2AF4A-C739-4EAF-A593-57A1037EE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4180" y="5376863"/>
            <a:ext cx="1171796" cy="708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Follow Video Mix </a:t>
            </a:r>
          </a:p>
          <a:p>
            <a:r>
              <a:rPr lang="en-US" altLang="en-US" dirty="0"/>
              <a:t>Plus Congregation </a:t>
            </a:r>
          </a:p>
          <a:p>
            <a:r>
              <a:rPr lang="en-US" altLang="en-US" dirty="0"/>
              <a:t>&amp; ALL musicians</a:t>
            </a:r>
          </a:p>
          <a:p>
            <a:r>
              <a:rPr lang="en-US" altLang="en-US" dirty="0"/>
              <a:t> organ piano</a:t>
            </a:r>
          </a:p>
        </p:txBody>
      </p:sp>
      <p:grpSp>
        <p:nvGrpSpPr>
          <p:cNvPr id="125" name="Group 66">
            <a:extLst>
              <a:ext uri="{FF2B5EF4-FFF2-40B4-BE49-F238E27FC236}">
                <a16:creationId xmlns:a16="http://schemas.microsoft.com/office/drawing/2014/main" id="{9D2F2749-D32C-4EA8-A751-76982F9F6F77}"/>
              </a:ext>
            </a:extLst>
          </p:cNvPr>
          <p:cNvGrpSpPr>
            <a:grpSpLocks/>
          </p:cNvGrpSpPr>
          <p:nvPr/>
        </p:nvGrpSpPr>
        <p:grpSpPr bwMode="auto">
          <a:xfrm>
            <a:off x="3091422" y="2150845"/>
            <a:ext cx="482600" cy="825500"/>
            <a:chOff x="2655" y="1540"/>
            <a:chExt cx="304" cy="520"/>
          </a:xfrm>
        </p:grpSpPr>
        <p:sp>
          <p:nvSpPr>
            <p:cNvPr id="126" name="AutoShape 63">
              <a:extLst>
                <a:ext uri="{FF2B5EF4-FFF2-40B4-BE49-F238E27FC236}">
                  <a16:creationId xmlns:a16="http://schemas.microsoft.com/office/drawing/2014/main" id="{C7CC2330-4CE6-4A5D-AE09-8108EED42D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5" y="1540"/>
              <a:ext cx="304" cy="520"/>
            </a:xfrm>
            <a:prstGeom prst="cube">
              <a:avLst>
                <a:gd name="adj" fmla="val 24995"/>
              </a:avLst>
            </a:prstGeom>
            <a:solidFill>
              <a:srgbClr val="0000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GB" altLang="en-US"/>
            </a:p>
          </p:txBody>
        </p:sp>
        <p:sp>
          <p:nvSpPr>
            <p:cNvPr id="127" name="Oval 64">
              <a:extLst>
                <a:ext uri="{FF2B5EF4-FFF2-40B4-BE49-F238E27FC236}">
                  <a16:creationId xmlns:a16="http://schemas.microsoft.com/office/drawing/2014/main" id="{32664CA7-E7BC-4D4D-B958-7DB16AC21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7" y="1876"/>
              <a:ext cx="148" cy="136"/>
            </a:xfrm>
            <a:prstGeom prst="ellipse">
              <a:avLst/>
            </a:prstGeom>
            <a:solidFill>
              <a:srgbClr val="00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GB" altLang="en-US"/>
            </a:p>
          </p:txBody>
        </p:sp>
        <p:sp>
          <p:nvSpPr>
            <p:cNvPr id="128" name="AutoShape 65">
              <a:extLst>
                <a:ext uri="{FF2B5EF4-FFF2-40B4-BE49-F238E27FC236}">
                  <a16:creationId xmlns:a16="http://schemas.microsoft.com/office/drawing/2014/main" id="{8804279E-5645-4ADE-A2A3-87D3985D38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7" y="1684"/>
              <a:ext cx="148" cy="40"/>
            </a:xfrm>
            <a:prstGeom prst="octagon">
              <a:avLst>
                <a:gd name="adj" fmla="val 29282"/>
              </a:avLst>
            </a:prstGeom>
            <a:solidFill>
              <a:srgbClr val="0000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GB" altLang="en-US"/>
            </a:p>
          </p:txBody>
        </p:sp>
      </p:grpSp>
      <p:grpSp>
        <p:nvGrpSpPr>
          <p:cNvPr id="129" name="Group 66">
            <a:extLst>
              <a:ext uri="{FF2B5EF4-FFF2-40B4-BE49-F238E27FC236}">
                <a16:creationId xmlns:a16="http://schemas.microsoft.com/office/drawing/2014/main" id="{C6ED6625-47F7-4FFE-B70C-904838730DC7}"/>
              </a:ext>
            </a:extLst>
          </p:cNvPr>
          <p:cNvGrpSpPr>
            <a:grpSpLocks/>
          </p:cNvGrpSpPr>
          <p:nvPr/>
        </p:nvGrpSpPr>
        <p:grpSpPr bwMode="auto">
          <a:xfrm>
            <a:off x="3980577" y="2133600"/>
            <a:ext cx="482600" cy="825500"/>
            <a:chOff x="2655" y="1540"/>
            <a:chExt cx="304" cy="520"/>
          </a:xfrm>
        </p:grpSpPr>
        <p:sp>
          <p:nvSpPr>
            <p:cNvPr id="130" name="AutoShape 63">
              <a:extLst>
                <a:ext uri="{FF2B5EF4-FFF2-40B4-BE49-F238E27FC236}">
                  <a16:creationId xmlns:a16="http://schemas.microsoft.com/office/drawing/2014/main" id="{20A6FE67-1064-4B5D-BC8A-017F29D886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5" y="1540"/>
              <a:ext cx="304" cy="520"/>
            </a:xfrm>
            <a:prstGeom prst="cube">
              <a:avLst>
                <a:gd name="adj" fmla="val 24995"/>
              </a:avLst>
            </a:prstGeom>
            <a:solidFill>
              <a:srgbClr val="0000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GB" altLang="en-US"/>
            </a:p>
          </p:txBody>
        </p:sp>
        <p:sp>
          <p:nvSpPr>
            <p:cNvPr id="131" name="Oval 64">
              <a:extLst>
                <a:ext uri="{FF2B5EF4-FFF2-40B4-BE49-F238E27FC236}">
                  <a16:creationId xmlns:a16="http://schemas.microsoft.com/office/drawing/2014/main" id="{76DC138C-4AA7-4727-A943-CD209FCF23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7" y="1876"/>
              <a:ext cx="148" cy="136"/>
            </a:xfrm>
            <a:prstGeom prst="ellipse">
              <a:avLst/>
            </a:prstGeom>
            <a:solidFill>
              <a:srgbClr val="00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GB" altLang="en-US"/>
            </a:p>
          </p:txBody>
        </p:sp>
        <p:sp>
          <p:nvSpPr>
            <p:cNvPr id="132" name="AutoShape 65">
              <a:extLst>
                <a:ext uri="{FF2B5EF4-FFF2-40B4-BE49-F238E27FC236}">
                  <a16:creationId xmlns:a16="http://schemas.microsoft.com/office/drawing/2014/main" id="{B09EE3CD-7CF4-4180-A3B9-EE37EC7F0B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7" y="1684"/>
              <a:ext cx="148" cy="40"/>
            </a:xfrm>
            <a:prstGeom prst="octagon">
              <a:avLst>
                <a:gd name="adj" fmla="val 29282"/>
              </a:avLst>
            </a:prstGeom>
            <a:solidFill>
              <a:srgbClr val="0000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GB" altLang="en-US"/>
            </a:p>
          </p:txBody>
        </p:sp>
      </p:grpSp>
      <p:sp>
        <p:nvSpPr>
          <p:cNvPr id="134" name="Line 28">
            <a:extLst>
              <a:ext uri="{FF2B5EF4-FFF2-40B4-BE49-F238E27FC236}">
                <a16:creationId xmlns:a16="http://schemas.microsoft.com/office/drawing/2014/main" id="{D8023C39-B459-40FD-A48B-C836CCC68F88}"/>
              </a:ext>
            </a:extLst>
          </p:cNvPr>
          <p:cNvSpPr>
            <a:spLocks noChangeShapeType="1"/>
          </p:cNvSpPr>
          <p:nvPr/>
        </p:nvSpPr>
        <p:spPr bwMode="auto">
          <a:xfrm>
            <a:off x="4128956" y="2979299"/>
            <a:ext cx="38531" cy="122034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5" name="Line 28">
            <a:extLst>
              <a:ext uri="{FF2B5EF4-FFF2-40B4-BE49-F238E27FC236}">
                <a16:creationId xmlns:a16="http://schemas.microsoft.com/office/drawing/2014/main" id="{8CDC6C5A-A7D7-44E9-90F8-31AAC5A2F28E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1250" y="2977278"/>
            <a:ext cx="38531" cy="122034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6" name="Rectangle 4">
            <a:extLst>
              <a:ext uri="{FF2B5EF4-FFF2-40B4-BE49-F238E27FC236}">
                <a16:creationId xmlns:a16="http://schemas.microsoft.com/office/drawing/2014/main" id="{E4D8DF59-9A14-4695-996C-0B11B1FFD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1293" y="5046518"/>
            <a:ext cx="1460087" cy="750858"/>
          </a:xfrm>
          <a:prstGeom prst="rect">
            <a:avLst/>
          </a:prstGeom>
          <a:solidFill>
            <a:srgbClr val="DB81CA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en-US" dirty="0"/>
              <a:t>Video Distribution</a:t>
            </a:r>
          </a:p>
        </p:txBody>
      </p:sp>
      <p:sp>
        <p:nvSpPr>
          <p:cNvPr id="137" name="Rectangle 15">
            <a:extLst>
              <a:ext uri="{FF2B5EF4-FFF2-40B4-BE49-F238E27FC236}">
                <a16:creationId xmlns:a16="http://schemas.microsoft.com/office/drawing/2014/main" id="{37A42D22-E697-4992-A397-500DEABE4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2901" y="962933"/>
            <a:ext cx="711242" cy="708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4-6 Foldback mixes</a:t>
            </a:r>
          </a:p>
          <a:p>
            <a:endParaRPr lang="en-US" altLang="en-US" dirty="0"/>
          </a:p>
        </p:txBody>
      </p:sp>
      <p:sp>
        <p:nvSpPr>
          <p:cNvPr id="138" name="Rectangle 15">
            <a:extLst>
              <a:ext uri="{FF2B5EF4-FFF2-40B4-BE49-F238E27FC236}">
                <a16:creationId xmlns:a16="http://schemas.microsoft.com/office/drawing/2014/main" id="{121064A7-8686-4153-8E53-8B56124C19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0372" y="5318126"/>
            <a:ext cx="865108" cy="708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Snake with 4-6 Foldback mix returns</a:t>
            </a:r>
          </a:p>
          <a:p>
            <a:endParaRPr lang="en-US" altLang="en-US" dirty="0"/>
          </a:p>
        </p:txBody>
      </p:sp>
      <p:sp>
        <p:nvSpPr>
          <p:cNvPr id="139" name="Line 41">
            <a:extLst>
              <a:ext uri="{FF2B5EF4-FFF2-40B4-BE49-F238E27FC236}">
                <a16:creationId xmlns:a16="http://schemas.microsoft.com/office/drawing/2014/main" id="{0BFB00BB-53C4-45EB-8770-63FB2D45C745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2801" y="99060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0" name="Rectangle 15">
            <a:extLst>
              <a:ext uri="{FF2B5EF4-FFF2-40B4-BE49-F238E27FC236}">
                <a16:creationId xmlns:a16="http://schemas.microsoft.com/office/drawing/2014/main" id="{997BB7C6-4582-4722-BA2F-08D55EED0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0212" y="613568"/>
            <a:ext cx="869700" cy="1324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Powered Foldback </a:t>
            </a:r>
            <a:r>
              <a:rPr lang="en-US" altLang="en-US" dirty="0" err="1"/>
              <a:t>Spkrs</a:t>
            </a:r>
            <a:r>
              <a:rPr lang="en-US" altLang="en-US" dirty="0"/>
              <a:t>/</a:t>
            </a:r>
          </a:p>
          <a:p>
            <a:r>
              <a:rPr lang="en-US" altLang="en-US" dirty="0"/>
              <a:t>headphones/</a:t>
            </a:r>
          </a:p>
          <a:p>
            <a:r>
              <a:rPr lang="en-US" altLang="en-US" dirty="0"/>
              <a:t>personal mixers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  <p:sp>
        <p:nvSpPr>
          <p:cNvPr id="141" name="AutoShape 24">
            <a:extLst>
              <a:ext uri="{FF2B5EF4-FFF2-40B4-BE49-F238E27FC236}">
                <a16:creationId xmlns:a16="http://schemas.microsoft.com/office/drawing/2014/main" id="{E98DBFF0-16AC-4064-A10E-B44AB5D90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6150" y="2763019"/>
            <a:ext cx="482599" cy="554639"/>
          </a:xfrm>
          <a:prstGeom prst="rtTriangle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b"/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GB" altLang="en-US" dirty="0"/>
              <a:t>Organ </a:t>
            </a:r>
          </a:p>
          <a:p>
            <a:pPr algn="just"/>
            <a:r>
              <a:rPr lang="en-GB" altLang="en-US" dirty="0"/>
              <a:t>Spkr</a:t>
            </a:r>
          </a:p>
        </p:txBody>
      </p:sp>
      <p:sp>
        <p:nvSpPr>
          <p:cNvPr id="142" name="Line 28">
            <a:extLst>
              <a:ext uri="{FF2B5EF4-FFF2-40B4-BE49-F238E27FC236}">
                <a16:creationId xmlns:a16="http://schemas.microsoft.com/office/drawing/2014/main" id="{72C57A13-0379-4F3E-99EC-5F8399F20131}"/>
              </a:ext>
            </a:extLst>
          </p:cNvPr>
          <p:cNvSpPr>
            <a:spLocks noChangeShapeType="1"/>
          </p:cNvSpPr>
          <p:nvPr/>
        </p:nvSpPr>
        <p:spPr bwMode="auto">
          <a:xfrm>
            <a:off x="6219831" y="3131320"/>
            <a:ext cx="23524" cy="206735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" name="Line 27">
            <a:extLst>
              <a:ext uri="{FF2B5EF4-FFF2-40B4-BE49-F238E27FC236}">
                <a16:creationId xmlns:a16="http://schemas.microsoft.com/office/drawing/2014/main" id="{9224D882-B206-4942-8803-CDDFFA7FBFF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94351" y="5186088"/>
            <a:ext cx="649004" cy="1215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4" name="Rectangle 15">
            <a:extLst>
              <a:ext uri="{FF2B5EF4-FFF2-40B4-BE49-F238E27FC236}">
                <a16:creationId xmlns:a16="http://schemas.microsoft.com/office/drawing/2014/main" id="{C409ED22-C083-49FD-AC20-63CB89C3E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6299" y="3822126"/>
            <a:ext cx="745397" cy="554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Feed Cong</a:t>
            </a:r>
          </a:p>
          <a:p>
            <a:r>
              <a:rPr lang="en-US" altLang="en-US" dirty="0"/>
              <a:t> to Organ</a:t>
            </a:r>
          </a:p>
          <a:p>
            <a:r>
              <a:rPr lang="en-US" altLang="en-US" dirty="0"/>
              <a:t> </a:t>
            </a:r>
          </a:p>
        </p:txBody>
      </p:sp>
      <p:sp>
        <p:nvSpPr>
          <p:cNvPr id="147" name="Rectangle 15">
            <a:extLst>
              <a:ext uri="{FF2B5EF4-FFF2-40B4-BE49-F238E27FC236}">
                <a16:creationId xmlns:a16="http://schemas.microsoft.com/office/drawing/2014/main" id="{F49A4A72-E855-4E6B-9DA5-40BEABE2C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6403" y="6149472"/>
            <a:ext cx="1734755" cy="708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XXXX</a:t>
            </a:r>
          </a:p>
          <a:p>
            <a:r>
              <a:rPr lang="en-US" altLang="en-US" dirty="0"/>
              <a:t>Audio Inputs form PC’s Video mixers et al.</a:t>
            </a:r>
          </a:p>
          <a:p>
            <a:endParaRPr lang="en-US" altLang="en-US" dirty="0"/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id="{18E567E7-FCAE-48E5-AEA8-C97388B4B904}"/>
              </a:ext>
            </a:extLst>
          </p:cNvPr>
          <p:cNvSpPr/>
          <p:nvPr/>
        </p:nvSpPr>
        <p:spPr>
          <a:xfrm>
            <a:off x="5136050" y="6440233"/>
            <a:ext cx="131899" cy="198796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971EE48-7A9D-4710-AF05-5336A89620C2}"/>
              </a:ext>
            </a:extLst>
          </p:cNvPr>
          <p:cNvCxnSpPr/>
          <p:nvPr/>
        </p:nvCxnSpPr>
        <p:spPr>
          <a:xfrm flipH="1">
            <a:off x="6727371" y="6639029"/>
            <a:ext cx="29030" cy="4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88743D5-3B1F-4848-9262-367CC794C385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5202000" y="6639029"/>
            <a:ext cx="2804403" cy="0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7" name="Rectangle 79">
            <a:extLst>
              <a:ext uri="{FF2B5EF4-FFF2-40B4-BE49-F238E27FC236}">
                <a16:creationId xmlns:a16="http://schemas.microsoft.com/office/drawing/2014/main" id="{5D2685A6-D044-4FC9-96A0-B5B4A1731A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9324" y="4173471"/>
            <a:ext cx="1172285" cy="368300"/>
          </a:xfrm>
          <a:prstGeom prst="rect">
            <a:avLst/>
          </a:prstGeom>
          <a:solidFill>
            <a:srgbClr val="FF33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en-US" dirty="0"/>
              <a:t>Main Power Amp</a:t>
            </a:r>
          </a:p>
        </p:txBody>
      </p:sp>
    </p:spTree>
    <p:extLst>
      <p:ext uri="{BB962C8B-B14F-4D97-AF65-F5344CB8AC3E}">
        <p14:creationId xmlns:p14="http://schemas.microsoft.com/office/powerpoint/2010/main" val="3530652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81</Words>
  <Application>Microsoft Office PowerPoint</Application>
  <PresentationFormat>Widescreen</PresentationFormat>
  <Paragraphs>29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Maldon URC Audio Block Diagram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Maldon URC Audio Block Diagram</dc:title>
  <dc:creator>Alan Giles</dc:creator>
  <cp:lastModifiedBy>Alan Giles</cp:lastModifiedBy>
  <cp:revision>1</cp:revision>
  <dcterms:created xsi:type="dcterms:W3CDTF">2020-06-14T14:04:02Z</dcterms:created>
  <dcterms:modified xsi:type="dcterms:W3CDTF">2020-06-14T14:06:43Z</dcterms:modified>
</cp:coreProperties>
</file>